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0"/>
            <a:ext cx="11780215" cy="9144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32004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 i="0">
                <a:solidFill>
                  <a:srgbClr val="0B2A4A"/>
                </a:solidFill>
                <a:latin typeface="Calibri"/>
              </a:rPr>
              <a:t>Who We Are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960120"/>
            <a:ext cx="1828800" cy="2000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355080"/>
            <a:ext cx="10515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A929C"/>
                </a:solidFill>
                <a:latin typeface="Calibri"/>
              </a:rPr>
              <a:t>Prepared by Simkins &amp; Elgazar LLC  |  Confidential - Prepared by UnifiedAnalyst (automated analysis). Review before use.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583680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A929C"/>
                </a:solidFill>
                <a:latin typeface="Calibri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0" y="6583680"/>
            <a:ext cx="2194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8A929C"/>
                </a:solidFill>
                <a:latin typeface="Calibri"/>
              </a:rPr>
              <a:t>1 of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18872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8A04A"/>
                </a:solidFill>
                <a:latin typeface="Calibri"/>
              </a:rPr>
              <a:t>THE TENANT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554480"/>
            <a:ext cx="10515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0" b="1" i="0">
                <a:solidFill>
                  <a:srgbClr val="0B2A4A"/>
                </a:solidFill>
                <a:latin typeface="Calibri"/>
              </a:rPr>
              <a:t>Hilltop Cafe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697480"/>
            <a:ext cx="10515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1E3A5F"/>
                </a:solidFill>
                <a:latin typeface="Calibri"/>
              </a:rPr>
              <a:t>Twelve years on the same corner of Fremont.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749039"/>
            <a:ext cx="3246120" cy="1828800"/>
          </a:xfrm>
          <a:prstGeom prst="rect">
            <a:avLst/>
          </a:prstGeom>
          <a:solidFill>
            <a:srgbClr val="F5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749039"/>
            <a:ext cx="91440" cy="182880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23359"/>
            <a:ext cx="28803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0B2A4A"/>
                </a:solidFill>
                <a:latin typeface="Calibri"/>
              </a:rPr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892039"/>
            <a:ext cx="28803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460"/>
                </a:solidFill>
                <a:latin typeface="Calibri"/>
              </a:rPr>
              <a:t>Years at this location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80" y="3749039"/>
            <a:ext cx="3246120" cy="1828800"/>
          </a:xfrm>
          <a:prstGeom prst="rect">
            <a:avLst/>
          </a:prstGeom>
          <a:solidFill>
            <a:srgbClr val="F5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97680" y="3749039"/>
            <a:ext cx="91440" cy="182880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0" y="4023359"/>
            <a:ext cx="28803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0B2A4A"/>
                </a:solidFill>
                <a:latin typeface="Calibri"/>
              </a:rPr>
              <a:t>Family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4892039"/>
            <a:ext cx="28803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460"/>
                </a:solidFill>
                <a:latin typeface="Calibri"/>
              </a:rPr>
              <a:t>Owned and operated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18120" y="3749039"/>
            <a:ext cx="3246120" cy="1828800"/>
          </a:xfrm>
          <a:prstGeom prst="rect">
            <a:avLst/>
          </a:prstGeom>
          <a:solidFill>
            <a:srgbClr val="F5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818120" y="3749039"/>
            <a:ext cx="91440" cy="182880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92440" y="4023359"/>
            <a:ext cx="288036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0B2A4A"/>
                </a:solidFill>
                <a:latin typeface="Calibri"/>
              </a:rPr>
              <a:t>Fremont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2440" y="4892039"/>
            <a:ext cx="28803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460"/>
                </a:solidFill>
                <a:latin typeface="Calibri"/>
              </a:rPr>
              <a:t>Our neighborhood since day 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0"/>
            <a:ext cx="11780215" cy="9144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32004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 i="0">
                <a:solidFill>
                  <a:srgbClr val="0B2A4A"/>
                </a:solidFill>
                <a:latin typeface="Calibri"/>
              </a:rPr>
              <a:t>Three Years of Steady Growth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960120"/>
            <a:ext cx="1828800" cy="2000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355080"/>
            <a:ext cx="10515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A929C"/>
                </a:solidFill>
                <a:latin typeface="Calibri"/>
              </a:rPr>
              <a:t>Prepared by Simkins &amp; Elgazar LLC  |  Confidential - Prepared by UnifiedAnalyst (automated analysis). Review before use.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583680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A929C"/>
                </a:solidFill>
                <a:latin typeface="Calibri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0" y="6583680"/>
            <a:ext cx="2194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8A929C"/>
                </a:solidFill>
                <a:latin typeface="Calibri"/>
              </a:rPr>
              <a:t>2 of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18872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8A04A"/>
                </a:solidFill>
                <a:latin typeface="Calibri"/>
              </a:rPr>
              <a:t>THE TRACK RECORD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554480"/>
            <a:ext cx="105156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1E3A5F"/>
                </a:solidFill>
                <a:latin typeface="Calibri"/>
              </a:rPr>
              <a:t>Annual sales, calendar years 2023 to 2025.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5569840"/>
            <a:ext cx="7498079" cy="800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523999" y="3417614"/>
            <a:ext cx="1188720" cy="2152226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58239" y="2914694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0B2A4A"/>
                </a:solidFill>
                <a:latin typeface="Calibri"/>
              </a:rPr>
              <a:t>$410K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8239" y="5669280"/>
            <a:ext cx="1920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 i="0">
                <a:solidFill>
                  <a:srgbClr val="0B2A4A"/>
                </a:solidFill>
                <a:latin typeface="Calibri"/>
              </a:rPr>
              <a:t>2023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23359" y="3233887"/>
            <a:ext cx="1188720" cy="2335953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599" y="2730967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0B2A4A"/>
                </a:solidFill>
                <a:latin typeface="Calibri"/>
              </a:rPr>
              <a:t>$445K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599" y="5669280"/>
            <a:ext cx="1920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 i="0">
                <a:solidFill>
                  <a:srgbClr val="0B2A4A"/>
                </a:solidFill>
                <a:latin typeface="Calibri"/>
              </a:rPr>
              <a:t>2024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22719" y="3102654"/>
            <a:ext cx="1188720" cy="2467186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56959" y="2599734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C8A04A"/>
                </a:solidFill>
                <a:latin typeface="Calibri"/>
              </a:rPr>
              <a:t>$470K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56959" y="5669280"/>
            <a:ext cx="1920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 i="0">
                <a:solidFill>
                  <a:srgbClr val="0B2A4A"/>
                </a:solidFill>
                <a:latin typeface="Calibri"/>
              </a:rPr>
              <a:t>2025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594360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8A929C"/>
                </a:solidFill>
                <a:latin typeface="Calibri"/>
              </a:rPr>
              <a:t>Source: Hilltop Cafe POS totals, 2023 to 2025.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2331720"/>
            <a:ext cx="2788919" cy="3246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2331720"/>
            <a:ext cx="2788919" cy="9144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35440" y="2606040"/>
            <a:ext cx="22402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8A04A"/>
                </a:solidFill>
                <a:latin typeface="Calibri"/>
              </a:rPr>
              <a:t>GROWTH SINCE 2023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063240"/>
            <a:ext cx="2423159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Calibri"/>
              </a:rPr>
              <a:t>+14.6%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235440" y="4343400"/>
            <a:ext cx="2240279" cy="800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235440" y="4526280"/>
            <a:ext cx="224027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5F2EC"/>
                </a:solidFill>
                <a:latin typeface="Calibri"/>
              </a:rPr>
              <a:t>Higher sales every year of the current lease.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0"/>
            <a:ext cx="11780215" cy="9144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32004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 i="0">
                <a:solidFill>
                  <a:srgbClr val="0B2A4A"/>
                </a:solidFill>
                <a:latin typeface="Calibri"/>
              </a:rPr>
              <a:t>What We Are Asking For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960120"/>
            <a:ext cx="1828800" cy="2000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355080"/>
            <a:ext cx="10515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A929C"/>
                </a:solidFill>
                <a:latin typeface="Calibri"/>
              </a:rPr>
              <a:t>Prepared by Simkins &amp; Elgazar LLC  |  Confidential - Prepared by UnifiedAnalyst (automated analysis). Review before use.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583680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A929C"/>
                </a:solidFill>
                <a:latin typeface="Calibri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0" y="6583680"/>
            <a:ext cx="2194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8A929C"/>
                </a:solidFill>
                <a:latin typeface="Calibri"/>
              </a:rPr>
              <a:t>3 of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18872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8A04A"/>
                </a:solidFill>
                <a:latin typeface="Calibri"/>
              </a:rPr>
              <a:t>THE PROPOSAL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55448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0B2A4A"/>
                </a:solidFill>
                <a:latin typeface="Calibri"/>
              </a:rPr>
              <a:t>A three-year renewal at today's rent.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017520"/>
            <a:ext cx="3383280" cy="237744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7240" y="3017520"/>
            <a:ext cx="3383280" cy="9144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33756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8A04A"/>
                </a:solidFill>
                <a:latin typeface="Calibri"/>
              </a:rPr>
              <a:t>TERM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3749040"/>
            <a:ext cx="2834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3 years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70916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5F2EC"/>
                </a:solidFill>
                <a:latin typeface="Calibri"/>
              </a:rPr>
              <a:t>Locked-in for the next
lease cycle.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34840" y="3017520"/>
            <a:ext cx="3383280" cy="237744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434840" y="3017520"/>
            <a:ext cx="3383280" cy="9144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709160" y="333756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8A04A"/>
                </a:solidFill>
                <a:latin typeface="Calibri"/>
              </a:rPr>
              <a:t>BASE RENT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9160" y="3749040"/>
            <a:ext cx="2834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Unchanged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09160" y="470916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5F2EC"/>
                </a:solidFill>
                <a:latin typeface="Calibri"/>
              </a:rPr>
              <a:t>Same monthly rent as
today, no reset.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92440" y="3017520"/>
            <a:ext cx="3383280" cy="237744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92440" y="3017520"/>
            <a:ext cx="3383280" cy="9144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66760" y="3337560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8A04A"/>
                </a:solidFill>
                <a:latin typeface="Calibri"/>
              </a:rPr>
              <a:t>ESCALATOR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66760" y="3749040"/>
            <a:ext cx="28346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2.5% cap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6760" y="470916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5F2EC"/>
                </a:solidFill>
                <a:latin typeface="Calibri"/>
              </a:rPr>
              <a:t>Annual increases
limited to 2.5 percent.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11480" cy="685800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" y="0"/>
            <a:ext cx="11780215" cy="9144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32004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 i="0">
                <a:solidFill>
                  <a:srgbClr val="0B2A4A"/>
                </a:solidFill>
                <a:latin typeface="Calibri"/>
              </a:rPr>
              <a:t>Why This Works for You, Too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960120"/>
            <a:ext cx="1828800" cy="2000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6355080"/>
            <a:ext cx="10515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A929C"/>
                </a:solidFill>
                <a:latin typeface="Calibri"/>
              </a:rPr>
              <a:t>Prepared by Simkins &amp; Elgazar LLC  |  Confidential - Prepared by UnifiedAnalyst (automated analysis). Review before use.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583680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A929C"/>
                </a:solidFill>
                <a:latin typeface="Calibri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0" y="6583680"/>
            <a:ext cx="2194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8A929C"/>
                </a:solidFill>
                <a:latin typeface="Calibri"/>
              </a:rPr>
              <a:t>4 of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18872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8A04A"/>
                </a:solidFill>
                <a:latin typeface="Calibri"/>
              </a:rPr>
              <a:t>THE LANDLORD'S SIDE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55448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0B2A4A"/>
                </a:solidFill>
                <a:latin typeface="Calibri"/>
              </a:rPr>
              <a:t>A known, paying tenant is the cheapest vacancy to avoid.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697480"/>
            <a:ext cx="5303520" cy="1417320"/>
          </a:xfrm>
          <a:prstGeom prst="rect">
            <a:avLst/>
          </a:prstGeom>
          <a:solidFill>
            <a:srgbClr val="F5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7240" y="2697480"/>
            <a:ext cx="91440" cy="141732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880360"/>
            <a:ext cx="914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C8A04A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5960" y="2926080"/>
            <a:ext cx="3886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2A4A"/>
                </a:solidFill>
                <a:latin typeface="Calibri"/>
              </a:rPr>
              <a:t>Long tenure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3429000"/>
            <a:ext cx="38862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4A5460"/>
                </a:solidFill>
                <a:latin typeface="Calibri"/>
              </a:rPr>
              <a:t>Twelve years at this address. We are not
learning the block; we run 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55080" y="2697480"/>
            <a:ext cx="5303520" cy="1417320"/>
          </a:xfrm>
          <a:prstGeom prst="rect">
            <a:avLst/>
          </a:prstGeom>
          <a:solidFill>
            <a:srgbClr val="F5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55080" y="2697480"/>
            <a:ext cx="91440" cy="141732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29400" y="2880360"/>
            <a:ext cx="914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C8A04A"/>
                </a:solidFill>
                <a:latin typeface="Calibr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43800" y="2926080"/>
            <a:ext cx="3886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2A4A"/>
                </a:solidFill>
                <a:latin typeface="Calibri"/>
              </a:rPr>
              <a:t>Consistent sales growth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0" y="3429000"/>
            <a:ext cx="38862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4A5460"/>
                </a:solidFill>
                <a:latin typeface="Calibri"/>
              </a:rPr>
              <a:t>Higher sales every year of the current lease.
More revenue, same rent.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" y="4297680"/>
            <a:ext cx="5303520" cy="1417320"/>
          </a:xfrm>
          <a:prstGeom prst="rect">
            <a:avLst/>
          </a:prstGeom>
          <a:solidFill>
            <a:srgbClr val="F5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77240" y="4297680"/>
            <a:ext cx="91440" cy="141732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51560" y="4480560"/>
            <a:ext cx="914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C8A04A"/>
                </a:solidFill>
                <a:latin typeface="Calibri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65960" y="4526280"/>
            <a:ext cx="3886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2A4A"/>
                </a:solidFill>
                <a:latin typeface="Calibri"/>
              </a:rPr>
              <a:t>No turnover risk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65960" y="5029200"/>
            <a:ext cx="38862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4A5460"/>
                </a:solidFill>
                <a:latin typeface="Calibri"/>
              </a:rPr>
              <a:t>No build-out, no broker fees, no months
of vacant rent while we re-tenant.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55080" y="4297680"/>
            <a:ext cx="5303520" cy="1417320"/>
          </a:xfrm>
          <a:prstGeom prst="rect">
            <a:avLst/>
          </a:prstGeom>
          <a:solidFill>
            <a:srgbClr val="F5F2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355080" y="4297680"/>
            <a:ext cx="91440" cy="1417320"/>
          </a:xfrm>
          <a:prstGeom prst="rect">
            <a:avLst/>
          </a:prstGeom>
          <a:solidFill>
            <a:srgbClr val="C8A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29400" y="4480560"/>
            <a:ext cx="914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C8A04A"/>
                </a:solidFill>
                <a:latin typeface="Calibri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3800" y="4526280"/>
            <a:ext cx="3886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0B2A4A"/>
                </a:solidFill>
                <a:latin typeface="Calibri"/>
              </a:rPr>
              <a:t>Family-run stability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43800" y="5029200"/>
            <a:ext cx="38862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4A5460"/>
                </a:solidFill>
                <a:latin typeface="Calibri"/>
              </a:rPr>
              <a:t>Owner on premises daily. Decisions are
fast, and the lights stay 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5897880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1">
                <a:solidFill>
                  <a:srgbClr val="1E3A5F"/>
                </a:solidFill>
                <a:latin typeface="Calibri"/>
              </a:rPr>
              <a:t>Thank you - happy to walk through any of these points.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